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5"/>
  </p:notesMasterIdLst>
  <p:sldIdLst>
    <p:sldId id="286" r:id="rId3"/>
    <p:sldId id="287" r:id="rId4"/>
    <p:sldId id="288" r:id="rId5"/>
    <p:sldId id="290" r:id="rId6"/>
    <p:sldId id="289" r:id="rId7"/>
    <p:sldId id="292" r:id="rId8"/>
    <p:sldId id="291" r:id="rId9"/>
    <p:sldId id="294" r:id="rId10"/>
    <p:sldId id="293" r:id="rId11"/>
    <p:sldId id="296" r:id="rId12"/>
    <p:sldId id="295" r:id="rId13"/>
    <p:sldId id="29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1/14/2020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187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223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694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962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4709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48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833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643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650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0186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443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008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7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959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2956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177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526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734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27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141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875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360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246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471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828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944" y="160376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Content of session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07519"/>
            <a:ext cx="8229600" cy="22273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dirty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Training delivery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125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1885976"/>
            <a:ext cx="8686800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  <a:defRPr/>
            </a:pPr>
            <a:r>
              <a:rPr lang="en-GB" b="1" dirty="0">
                <a:solidFill>
                  <a:sysClr val="windowText" lastClr="000000"/>
                </a:solidFill>
              </a:rPr>
              <a:t>During the training – Remember to :</a:t>
            </a:r>
          </a:p>
          <a:p>
            <a:pPr marL="457200" lvl="1" indent="0">
              <a:buNone/>
              <a:defRPr/>
            </a:pPr>
            <a:endParaRPr lang="en-GB" b="1" dirty="0">
              <a:solidFill>
                <a:sysClr val="windowText" lastClr="000000"/>
              </a:solidFill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Involve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trainees. They will get more by hearing from their peers’ experiences, and not just the trainer.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Repeat questions before answering them.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Keep your session on track. Start and finish on time.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Put yourself in their shoes— give breaks.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Use feedback on the training session. Trainee input is vital for making the next session—and the overall training program—more effective.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8339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1885976"/>
            <a:ext cx="8686800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  <a:defRPr/>
            </a:pPr>
            <a:r>
              <a:rPr lang="en-GB" b="1" dirty="0">
                <a:solidFill>
                  <a:sysClr val="windowText" lastClr="000000"/>
                </a:solidFill>
              </a:rPr>
              <a:t>During the training – Remember to :</a:t>
            </a:r>
          </a:p>
          <a:p>
            <a:pPr marL="457200" lvl="1" indent="0">
              <a:buNone/>
              <a:defRPr/>
            </a:pPr>
            <a:endParaRPr lang="en-GB" b="1" dirty="0">
              <a:solidFill>
                <a:sysClr val="windowText" lastClr="000000"/>
              </a:solidFill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There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is no wrong answer. All answers are accepted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Don’t let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one/</a:t>
            </a:r>
            <a:r>
              <a:rPr kumimoji="0" lang="en-GB" sz="28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a few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trainees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dominate.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Control conflicting situations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Use brainstorming  - generation of ideas. Every person and every idea has equal worth.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3236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PRACTICAL EXERCISE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2771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Role </a:t>
            </a: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play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4 groups present conduct 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training :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	- 1 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group presents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	- 3 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groups observe and make comments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8042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1472" y="1859340"/>
            <a:ext cx="78581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OBJECTIVE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1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By the end of this session, each group of trainees will be able to </a:t>
            </a:r>
            <a:r>
              <a:rPr kumimoji="0" lang="en-GB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deliver</a:t>
            </a:r>
            <a:r>
              <a:rPr kumimoji="0" lang="en-GB" sz="2800" b="0" i="1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 a 15 minute training session based on the selected theme, and following all lessons learned on training delivery.</a:t>
            </a:r>
          </a:p>
        </p:txBody>
      </p:sp>
    </p:spTree>
    <p:extLst>
      <p:ext uri="{BB962C8B-B14F-4D97-AF65-F5344CB8AC3E}">
        <p14:creationId xmlns:p14="http://schemas.microsoft.com/office/powerpoint/2010/main" val="4257607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1472" y="1928802"/>
            <a:ext cx="792961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An average person will forget 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65%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of material learned in a training session just 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a week after 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training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and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90% 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will forget that information in 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6 months</a:t>
            </a: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Make training sessions engaging enough to be memorable. </a:t>
            </a:r>
          </a:p>
        </p:txBody>
      </p:sp>
    </p:spTree>
    <p:extLst>
      <p:ext uri="{BB962C8B-B14F-4D97-AF65-F5344CB8AC3E}">
        <p14:creationId xmlns:p14="http://schemas.microsoft.com/office/powerpoint/2010/main" val="1684033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1643050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Consider: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71472" y="261781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Techniques of presentations, communication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Facilitation of discussion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Handling difficult situations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Brainstorming exercises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Next day recapitulation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5939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8596" y="1785926"/>
            <a:ext cx="8229600" cy="550070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59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On the training day last minute checklist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5500" b="1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59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Dress appropriately. Match your manner of dress to that of your trainees—or go slightly more professional.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59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Arrive early. Give yourself time to check last-minute arrangements and get yourself mentally prepared.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59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Check seating arrangements. Make sure the set-up is ideal for the training style you want to use.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07157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8596" y="1785926"/>
            <a:ext cx="8229600" cy="5500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On the training day last minute checklist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Check room temperature. Adjust it appropriately.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Check audiovisual hardware. Make sure everything is still running smoothly.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9692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00034" y="178592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On the training day last minute checklist (cont.)</a:t>
            </a:r>
            <a:endParaRPr kumimoji="0" lang="en-GB" sz="28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Check light switches, so you can achieve the ideal lighting for presentations and note-taking.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Check window-darkening. Make sure blinds or shades are working properly.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Check arrangements. Make sure you have everything you need.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9639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90343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On the training day last minute checklist (cont.)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Layout classroom supplies. Make sure you have everything you need in order.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Lay out course materials. Decide whether to put handouts on a table or to lay them at every seat.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0575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23528" y="1412776"/>
            <a:ext cx="8686800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  <a:defRPr/>
            </a:pPr>
            <a:r>
              <a:rPr lang="en-GB" b="1" dirty="0" smtClean="0">
                <a:solidFill>
                  <a:sysClr val="windowText" lastClr="000000"/>
                </a:solidFill>
              </a:rPr>
              <a:t>During the training – Remember to :</a:t>
            </a:r>
          </a:p>
          <a:p>
            <a:pPr marL="457200" lvl="1" indent="0">
              <a:buNone/>
              <a:defRPr/>
            </a:pPr>
            <a:endParaRPr lang="en-GB" b="1" dirty="0" smtClean="0">
              <a:solidFill>
                <a:sysClr val="windowText" lastClr="000000"/>
              </a:solidFill>
            </a:endParaRPr>
          </a:p>
          <a:p>
            <a:pPr lvl="1">
              <a:buFont typeface="Wingdings" pitchFamily="2" charset="2"/>
              <a:buChar char="ü"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Tell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trainees what you’re going to cover.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 the main portion of the session: explain key points, demonstrate procedures, relate to any other information trainees need to know.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Use repetition: helps trainees to grasp and retain information.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Before showing a multimedia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portion,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explain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what they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are going to 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see </a:t>
            </a:r>
            <a:r>
              <a:rPr kumimoji="0" lang="en-GB" sz="2400" b="0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(ensures effective reception).</a:t>
            </a:r>
            <a:endParaRPr kumimoji="0" lang="en-GB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Test frequently. </a:t>
            </a:r>
          </a:p>
        </p:txBody>
      </p:sp>
    </p:spTree>
    <p:extLst>
      <p:ext uri="{BB962C8B-B14F-4D97-AF65-F5344CB8AC3E}">
        <p14:creationId xmlns:p14="http://schemas.microsoft.com/office/powerpoint/2010/main" val="27799128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</TotalTime>
  <Words>544</Words>
  <Application>Microsoft Office PowerPoint</Application>
  <PresentationFormat>Affichage à l'écran (4:3)</PresentationFormat>
  <Paragraphs>85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12</vt:i4>
      </vt:variant>
    </vt:vector>
  </HeadingPairs>
  <TitlesOfParts>
    <vt:vector size="14" baseType="lpstr">
      <vt:lpstr>1_Office Theme</vt:lpstr>
      <vt:lpstr>2_Office Theme</vt:lpstr>
      <vt:lpstr>Content of session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CP</cp:lastModifiedBy>
  <cp:revision>28</cp:revision>
  <dcterms:created xsi:type="dcterms:W3CDTF">2019-07-18T19:19:51Z</dcterms:created>
  <dcterms:modified xsi:type="dcterms:W3CDTF">2020-01-14T14:29:38Z</dcterms:modified>
</cp:coreProperties>
</file>